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9" r:id="rId2"/>
    <p:sldId id="907" r:id="rId3"/>
    <p:sldId id="953" r:id="rId4"/>
    <p:sldId id="952" r:id="rId5"/>
    <p:sldId id="954" r:id="rId6"/>
    <p:sldId id="955" r:id="rId7"/>
    <p:sldId id="957" r:id="rId8"/>
    <p:sldId id="956" r:id="rId9"/>
    <p:sldId id="963" r:id="rId10"/>
    <p:sldId id="965" r:id="rId11"/>
    <p:sldId id="958" r:id="rId12"/>
    <p:sldId id="959" r:id="rId13"/>
    <p:sldId id="960" r:id="rId14"/>
    <p:sldId id="961" r:id="rId15"/>
    <p:sldId id="962" r:id="rId16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07"/>
            <p14:sldId id="953"/>
            <p14:sldId id="952"/>
            <p14:sldId id="954"/>
            <p14:sldId id="955"/>
            <p14:sldId id="957"/>
            <p14:sldId id="956"/>
            <p14:sldId id="963"/>
            <p14:sldId id="965"/>
            <p14:sldId id="958"/>
            <p14:sldId id="959"/>
            <p14:sldId id="960"/>
            <p14:sldId id="961"/>
            <p14:sldId id="9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05" autoAdjust="0"/>
    <p:restoredTop sz="96250" autoAdjust="0"/>
  </p:normalViewPr>
  <p:slideViewPr>
    <p:cSldViewPr snapToGrid="0">
      <p:cViewPr varScale="1">
        <p:scale>
          <a:sx n="127" d="100"/>
          <a:sy n="127" d="100"/>
        </p:scale>
        <p:origin x="200" y="8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27.02.25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7" Type="http://schemas.openxmlformats.org/officeDocument/2006/relationships/hyperlink" Target="https://github.com/vlvovch/PHYS6350-ComputationalPhysics/tree/spring202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gif"/><Relationship Id="rId7" Type="http://schemas.openxmlformats.org/officeDocument/2006/relationships/image" Target="../media/image43.sv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13: Classical mechanics problems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27,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812C20A-B2D5-629E-0335-1AABCED1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4545" y="3357378"/>
            <a:ext cx="1922910" cy="535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30269-111E-CB12-D466-B552444D08D3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7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6D428-69BC-BAF5-9F89-EF90B2FA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ouble-pendulum-o3-mini-v2">
            <a:hlinkClick r:id="" action="ppaction://media"/>
            <a:extLst>
              <a:ext uri="{FF2B5EF4-FFF2-40B4-BE49-F238E27FC236}">
                <a16:creationId xmlns:a16="http://schemas.microsoft.com/office/drawing/2014/main" id="{1ADFE286-724A-CDD8-AD0C-E8F045A0DB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4554" y="2607811"/>
            <a:ext cx="4078224" cy="4078224"/>
          </a:xfrm>
          <a:prstGeom prst="rect">
            <a:avLst/>
          </a:prstGeom>
        </p:spPr>
      </p:pic>
      <p:pic>
        <p:nvPicPr>
          <p:cNvPr id="5" name="double-pendulum-o3-mini-v1">
            <a:hlinkClick r:id="" action="ppaction://media"/>
            <a:extLst>
              <a:ext uri="{FF2B5EF4-FFF2-40B4-BE49-F238E27FC236}">
                <a16:creationId xmlns:a16="http://schemas.microsoft.com/office/drawing/2014/main" id="{0AD104D6-D347-6B80-24EB-E1435399E6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488" y="2611323"/>
            <a:ext cx="4074712" cy="4074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BAC4D-835A-C822-FA47-21CA7BC6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vs ChatGPT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A70C78-EDC5-C189-0122-F71A6C268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A450B-B422-4447-169D-19B748B99E47}"/>
              </a:ext>
            </a:extLst>
          </p:cNvPr>
          <p:cNvSpPr txBox="1"/>
          <p:nvPr/>
        </p:nvSpPr>
        <p:spPr>
          <a:xfrm>
            <a:off x="470847" y="1165086"/>
            <a:ext cx="8272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approach nowadays: try LLM</a:t>
            </a:r>
            <a:endParaRPr lang="en-US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1F257-C9EF-55D5-DA7D-597481B74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47" y="1615440"/>
            <a:ext cx="4777890" cy="1114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11204-D04A-98C9-2DF1-896D778883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3411" y="1676855"/>
            <a:ext cx="5927742" cy="9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3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0D7C3664-95F6-5DA0-C997-B30AE4F9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C25C1-E890-5937-3A07-51545F7AB7D2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18F9E9-C4C3-0788-AFBB-E5104EFB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AC2D5-6C89-5796-6D80-3669576F0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3" y="4019299"/>
            <a:ext cx="6259496" cy="516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559FB-23FF-D3DA-297E-FD23E0258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3" y="4662065"/>
            <a:ext cx="5217721" cy="30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39819-1A3D-4F95-CC41-249A8439AB15}"/>
              </a:ext>
            </a:extLst>
          </p:cNvPr>
          <p:cNvSpPr txBox="1"/>
          <p:nvPr/>
        </p:nvSpPr>
        <p:spPr>
          <a:xfrm>
            <a:off x="6967181" y="4134394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8FEBF-C6F1-37EC-6C25-7FCB611B6B15}"/>
              </a:ext>
            </a:extLst>
          </p:cNvPr>
          <p:cNvSpPr txBox="1"/>
          <p:nvPr/>
        </p:nvSpPr>
        <p:spPr>
          <a:xfrm>
            <a:off x="6967180" y="4612388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28F24-C2B1-5D14-EA10-F57ABF3FA020}"/>
                  </a:ext>
                </a:extLst>
              </p:cNvPr>
              <p:cNvSpPr txBox="1"/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Two degrees of freedom: the displacement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and</a:t>
                </a:r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28F24-C2B1-5D14-EA10-F57ABF3FA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blipFill>
                <a:blip r:embed="rId6"/>
                <a:stretch>
                  <a:fillRect l="-61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3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0D7C3664-95F6-5DA0-C997-B30AE4F9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C25C1-E890-5937-3A07-51545F7AB7D2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18F9E9-C4C3-0788-AFBB-E5104EFB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AC2D5-6C89-5796-6D80-3669576F0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3" y="4019299"/>
            <a:ext cx="6259496" cy="516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559FB-23FF-D3DA-297E-FD23E0258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3" y="4662065"/>
            <a:ext cx="5217721" cy="30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39819-1A3D-4F95-CC41-249A8439AB15}"/>
              </a:ext>
            </a:extLst>
          </p:cNvPr>
          <p:cNvSpPr txBox="1"/>
          <p:nvPr/>
        </p:nvSpPr>
        <p:spPr>
          <a:xfrm>
            <a:off x="6967181" y="4134394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8FEBF-C6F1-37EC-6C25-7FCB611B6B15}"/>
              </a:ext>
            </a:extLst>
          </p:cNvPr>
          <p:cNvSpPr txBox="1"/>
          <p:nvPr/>
        </p:nvSpPr>
        <p:spPr>
          <a:xfrm>
            <a:off x="6967180" y="4612388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0C7C7-DD28-8EBD-8BEC-ABFE14EE1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3" y="5255154"/>
            <a:ext cx="6488739" cy="13255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A3C22C-2E03-ADA4-770D-457A97B27D63}"/>
                  </a:ext>
                </a:extLst>
              </p:cNvPr>
              <p:cNvSpPr txBox="1"/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Two degrees of freedom: the displacement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and</a:t>
                </a:r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A3C22C-2E03-ADA4-770D-457A97B27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blipFill>
                <a:blip r:embed="rId7"/>
                <a:stretch>
                  <a:fillRect l="-61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97B7DB-DEDA-CD3F-455A-2DC4237AEC15}"/>
              </a:ext>
            </a:extLst>
          </p:cNvPr>
          <p:cNvSpPr txBox="1"/>
          <p:nvPr/>
        </p:nvSpPr>
        <p:spPr>
          <a:xfrm>
            <a:off x="465215" y="5163853"/>
            <a:ext cx="82728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Lagrange equations of motion read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C9720-FC0B-416C-DC4B-14904C9F2C4C}"/>
                  </a:ext>
                </a:extLst>
              </p:cNvPr>
              <p:cNvSpPr txBox="1"/>
              <p:nvPr/>
            </p:nvSpPr>
            <p:spPr>
              <a:xfrm>
                <a:off x="465214" y="6212317"/>
                <a:ext cx="8739746" cy="4006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a system of two linear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 that can be solved straightforwardly.</a:t>
                </a:r>
                <a:endParaRPr lang="en-US" i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C9720-FC0B-416C-DC4B-14904C9F2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14" y="6212317"/>
                <a:ext cx="8739746" cy="400687"/>
              </a:xfrm>
              <a:prstGeom prst="rect">
                <a:avLst/>
              </a:prstGeom>
              <a:blipFill>
                <a:blip r:embed="rId8"/>
                <a:stretch>
                  <a:fillRect l="-581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23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7C396-3FA2-B8EE-E9F8-B307B634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3" y="1346353"/>
            <a:ext cx="5821734" cy="4385707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0" y="1003336"/>
            <a:ext cx="4357884" cy="32684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65FB05-414E-F15D-0661-437EF565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73" y="6000544"/>
            <a:ext cx="3623502" cy="109891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AD8AD6A-762C-A143-D21C-F9AE0E2E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219" y="4344537"/>
            <a:ext cx="2795625" cy="219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pendulum: chaotic behavior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2" y="1958678"/>
            <a:ext cx="5280000" cy="3960000"/>
          </a:xfrm>
          <a:prstGeom prst="rect">
            <a:avLst/>
          </a:prstGeom>
        </p:spPr>
      </p:pic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D52C960E-6AF1-DC0A-056B-761B4711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4" y="1907275"/>
            <a:ext cx="5280000" cy="39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524C74-82E4-C150-B3A1-3219348CF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859" y="1427567"/>
            <a:ext cx="1451284" cy="2712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A6E50D-4C22-7861-6A64-1678C895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2248" y="1428835"/>
            <a:ext cx="22005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7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pendulum: chaotic behavior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2" y="1958678"/>
            <a:ext cx="5280000" cy="3960000"/>
          </a:xfrm>
          <a:prstGeom prst="rect">
            <a:avLst/>
          </a:prstGeom>
        </p:spPr>
      </p:pic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D52C960E-6AF1-DC0A-056B-761B4711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4" y="1907275"/>
            <a:ext cx="5280000" cy="39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524C74-82E4-C150-B3A1-3219348CF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859" y="1427567"/>
            <a:ext cx="1451284" cy="2712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A6E50D-4C22-7861-6A64-1678C895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2248" y="1428835"/>
            <a:ext cx="2200500" cy="270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EA0B07A-8BAC-6A16-D16C-41408936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94" y="3680110"/>
            <a:ext cx="3711266" cy="28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270D3-FD25-15A9-7379-7183AC6C92C6}"/>
              </a:ext>
            </a:extLst>
          </p:cNvPr>
          <p:cNvSpPr txBox="1"/>
          <p:nvPr/>
        </p:nvSpPr>
        <p:spPr>
          <a:xfrm>
            <a:off x="682715" y="1575255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Three stars interacting through gravitational force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5C451-BA2A-6669-B09D-80C4A6B4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83" y="1165086"/>
            <a:ext cx="4999066" cy="3066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97F27-9B12-7A27-1C32-FD847D1009B5}"/>
              </a:ext>
            </a:extLst>
          </p:cNvPr>
          <p:cNvSpPr txBox="1"/>
          <p:nvPr/>
        </p:nvSpPr>
        <p:spPr>
          <a:xfrm>
            <a:off x="682715" y="1165086"/>
            <a:ext cx="4303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Exercise 8.10 (M. Newman, </a:t>
            </a:r>
            <a:r>
              <a:rPr lang="en-US" sz="14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Computational Physics</a:t>
            </a:r>
            <a:r>
              <a:rPr lang="en-US" sz="14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654D4-87FD-3059-66F0-16B137E2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32" y="2448814"/>
            <a:ext cx="1502268" cy="1148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9824D-EBFA-8113-CE30-1DBAA0D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25" y="2127798"/>
            <a:ext cx="3254914" cy="18723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F7F455-FDC6-3BBE-F89D-E99A2E50C7D0}"/>
              </a:ext>
            </a:extLst>
          </p:cNvPr>
          <p:cNvSpPr txBox="1"/>
          <p:nvPr/>
        </p:nvSpPr>
        <p:spPr>
          <a:xfrm>
            <a:off x="682714" y="5282745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Take 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 = 1 </a:t>
            </a: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(dimensionless)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9A82F5-47B4-2785-2F33-CF74FCA212D1}"/>
              </a:ext>
            </a:extLst>
          </p:cNvPr>
          <p:cNvSpPr txBox="1"/>
          <p:nvPr/>
        </p:nvSpPr>
        <p:spPr>
          <a:xfrm>
            <a:off x="682714" y="5812593"/>
            <a:ext cx="6268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Initially at rest and move in plane z = 0</a:t>
            </a:r>
          </a:p>
          <a:p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Initial coordinates: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(3,1),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(-1,-2),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(-1,1)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427DF-03BD-8CBF-0795-7E85BE25F828}"/>
              </a:ext>
            </a:extLst>
          </p:cNvPr>
          <p:cNvSpPr txBox="1"/>
          <p:nvPr/>
        </p:nvSpPr>
        <p:spPr>
          <a:xfrm>
            <a:off x="682713" y="4152623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Cannot be solved analytically!</a:t>
            </a:r>
          </a:p>
        </p:txBody>
      </p:sp>
    </p:spTree>
    <p:extLst>
      <p:ext uri="{BB962C8B-B14F-4D97-AF65-F5344CB8AC3E}">
        <p14:creationId xmlns:p14="http://schemas.microsoft.com/office/powerpoint/2010/main" val="368138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43678-1C00-2C7C-1925-19A8C884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0" y="1336525"/>
            <a:ext cx="5727123" cy="3950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A6C8-D7D5-EBCC-CC73-96B6596FE0E8}"/>
              </a:ext>
            </a:extLst>
          </p:cNvPr>
          <p:cNvSpPr txBox="1"/>
          <p:nvPr/>
        </p:nvSpPr>
        <p:spPr>
          <a:xfrm>
            <a:off x="2040339" y="5458187"/>
            <a:ext cx="23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from t = 0 to 5</a:t>
            </a:r>
          </a:p>
        </p:txBody>
      </p:sp>
    </p:spTree>
    <p:extLst>
      <p:ext uri="{BB962C8B-B14F-4D97-AF65-F5344CB8AC3E}">
        <p14:creationId xmlns:p14="http://schemas.microsoft.com/office/powerpoint/2010/main" val="310071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43678-1C00-2C7C-1925-19A8C884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0" y="1336525"/>
            <a:ext cx="5727123" cy="39502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C5FC6F-D7FC-64C3-53D3-48A5BD93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2" y="1098000"/>
            <a:ext cx="358594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51D2-2998-5D26-D5A1-7D4D63109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378" y="3978000"/>
            <a:ext cx="39920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440F3-F1E8-AC57-48DF-93572A07D467}"/>
              </a:ext>
            </a:extLst>
          </p:cNvPr>
          <p:cNvSpPr txBox="1"/>
          <p:nvPr/>
        </p:nvSpPr>
        <p:spPr>
          <a:xfrm>
            <a:off x="2040339" y="5458187"/>
            <a:ext cx="23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from t = 0 to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15AAE8-E17B-9DEF-5020-DF8F86237646}"/>
              </a:ext>
            </a:extLst>
          </p:cNvPr>
          <p:cNvSpPr txBox="1"/>
          <p:nvPr/>
        </p:nvSpPr>
        <p:spPr>
          <a:xfrm>
            <a:off x="537200" y="6282625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idea(?): </a:t>
            </a:r>
            <a:r>
              <a:rPr lang="en-US" dirty="0"/>
              <a:t>simulate the solar system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00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mechanics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00F77-07A2-E141-24C0-23F2E4D1F34E}"/>
              </a:ext>
            </a:extLst>
          </p:cNvPr>
          <p:cNvSpPr txBox="1"/>
          <p:nvPr/>
        </p:nvSpPr>
        <p:spPr>
          <a:xfrm>
            <a:off x="470847" y="1165086"/>
            <a:ext cx="905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Lagrangian</a:t>
            </a:r>
            <a:r>
              <a:rPr lang="en-US" dirty="0"/>
              <a:t> mechanics, a classical system with N degrees of freedom is characterized by generalized coordinates </a:t>
            </a:r>
            <a:r>
              <a:rPr lang="en-US" i="1" dirty="0" err="1"/>
              <a:t>q</a:t>
            </a:r>
            <a:r>
              <a:rPr lang="en-US" i="1" baseline="-25000" dirty="0" err="1"/>
              <a:t>j</a:t>
            </a:r>
            <a:r>
              <a:rPr lang="en-US" dirty="0"/>
              <a:t> that obey Euler-Lagrange equations of motion: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69E82-9FFE-F16D-C8C7-369E86E5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3" y="2014981"/>
            <a:ext cx="3515534" cy="586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F5BFB-1B9E-9258-3551-D4AB4F05DCE9}"/>
                  </a:ext>
                </a:extLst>
              </p:cNvPr>
              <p:cNvSpPr txBox="1"/>
              <p:nvPr/>
            </p:nvSpPr>
            <p:spPr>
              <a:xfrm>
                <a:off x="470846" y="2688609"/>
                <a:ext cx="105383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L</a:t>
                </a:r>
                <a:r>
                  <a:rPr lang="en-US" dirty="0"/>
                  <a:t> is the non-relativistic </a:t>
                </a:r>
                <a:r>
                  <a:rPr lang="en-US" dirty="0" err="1"/>
                  <a:t>Lagrangian</a:t>
                </a:r>
                <a:r>
                  <a:rPr lang="en-US" dirty="0"/>
                  <a:t> which is typically defined as the difference of kinetic and potential energies, </a:t>
                </a:r>
                <a:r>
                  <a:rPr lang="en-US" i="1" dirty="0"/>
                  <a:t>L = 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V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One can rewrite these equations using the chain rule: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F5BFB-1B9E-9258-3551-D4AB4F0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2688609"/>
                <a:ext cx="10538347" cy="923330"/>
              </a:xfrm>
              <a:prstGeom prst="rect">
                <a:avLst/>
              </a:prstGeom>
              <a:blipFill>
                <a:blip r:embed="rId3"/>
                <a:stretch>
                  <a:fillRect l="-36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2B21F35-17F5-3890-CEC0-BCD3766DB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05" y="3762794"/>
            <a:ext cx="5395789" cy="57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6C9C-E4C2-3F5E-8224-A82732315314}"/>
                  </a:ext>
                </a:extLst>
              </p:cNvPr>
              <p:cNvSpPr txBox="1"/>
              <p:nvPr/>
            </p:nvSpPr>
            <p:spPr>
              <a:xfrm>
                <a:off x="470846" y="4489131"/>
                <a:ext cx="1080902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a system of </a:t>
                </a:r>
                <a:r>
                  <a:rPr lang="en-US" i="1" dirty="0"/>
                  <a:t>N</a:t>
                </a:r>
                <a:r>
                  <a:rPr lang="en-US" dirty="0"/>
                  <a:t> linear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When solved we have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6C9C-E4C2-3F5E-8224-A8273231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4489131"/>
                <a:ext cx="10809027" cy="391646"/>
              </a:xfrm>
              <a:prstGeom prst="rect">
                <a:avLst/>
              </a:prstGeom>
              <a:blipFill>
                <a:blip r:embed="rId5"/>
                <a:stretch>
                  <a:fillRect l="-35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1934319-28B6-402D-9329-40A3F12A7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316" y="4849543"/>
            <a:ext cx="2059366" cy="293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2E157-39CC-FE96-100D-2098253FE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474" y="5445869"/>
            <a:ext cx="1982208" cy="83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DE083-AE81-E6B0-18C8-8039C1C5FB0C}"/>
              </a:ext>
            </a:extLst>
          </p:cNvPr>
          <p:cNvSpPr txBox="1"/>
          <p:nvPr/>
        </p:nvSpPr>
        <p:spPr>
          <a:xfrm>
            <a:off x="470846" y="5183882"/>
            <a:ext cx="108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9077C-4ABE-8D72-D6EC-EEBE554E288F}"/>
              </a:ext>
            </a:extLst>
          </p:cNvPr>
          <p:cNvSpPr txBox="1"/>
          <p:nvPr/>
        </p:nvSpPr>
        <p:spPr>
          <a:xfrm>
            <a:off x="470845" y="6335103"/>
            <a:ext cx="108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solved using standard methods.</a:t>
            </a:r>
          </a:p>
        </p:txBody>
      </p:sp>
    </p:spTree>
    <p:extLst>
      <p:ext uri="{BB962C8B-B14F-4D97-AF65-F5344CB8AC3E}">
        <p14:creationId xmlns:p14="http://schemas.microsoft.com/office/powerpoint/2010/main" val="139324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07AA0-4D88-C3F4-649E-04112CBB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24" y="1344990"/>
            <a:ext cx="2149985" cy="177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7C353-0F9F-0D0E-CEA7-7B6CDDF0706C}"/>
                  </a:ext>
                </a:extLst>
              </p:cNvPr>
              <p:cNvSpPr txBox="1"/>
              <p:nvPr/>
            </p:nvSpPr>
            <p:spPr>
              <a:xfrm>
                <a:off x="470847" y="1165086"/>
                <a:ext cx="9059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generalized coordinate is the displacement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7C353-0F9F-0D0E-CEA7-7B6CDDF07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7" y="1165086"/>
                <a:ext cx="9059840" cy="369332"/>
              </a:xfrm>
              <a:prstGeom prst="rect">
                <a:avLst/>
              </a:prstGeom>
              <a:blipFill>
                <a:blip r:embed="rId3"/>
                <a:stretch>
                  <a:fillRect l="-538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AFE722-BF81-5351-BD6F-F6EE521D0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11" y="1726253"/>
            <a:ext cx="1158937" cy="279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C9AD4D-A54B-B3E8-3758-E5396CAE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4" y="2122799"/>
            <a:ext cx="1327938" cy="2473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75F3CD-A9A7-6D71-D795-AE943E7357F8}"/>
              </a:ext>
            </a:extLst>
          </p:cNvPr>
          <p:cNvSpPr txBox="1"/>
          <p:nvPr/>
        </p:nvSpPr>
        <p:spPr>
          <a:xfrm>
            <a:off x="470847" y="2755519"/>
            <a:ext cx="90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Lagrangian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9598B5-F825-626B-DEDD-A6549D036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561" y="3325372"/>
            <a:ext cx="3226878" cy="551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8C0388-F5BB-2258-3526-3305BC106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82" y="4784146"/>
            <a:ext cx="1475053" cy="255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621E34-CABD-62A8-4DA0-4BC1A256E85B}"/>
              </a:ext>
            </a:extLst>
          </p:cNvPr>
          <p:cNvSpPr txBox="1"/>
          <p:nvPr/>
        </p:nvSpPr>
        <p:spPr>
          <a:xfrm>
            <a:off x="470847" y="4070043"/>
            <a:ext cx="90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Equations of motion</a:t>
            </a:r>
          </a:p>
        </p:txBody>
      </p:sp>
    </p:spTree>
    <p:extLst>
      <p:ext uri="{BB962C8B-B14F-4D97-AF65-F5344CB8AC3E}">
        <p14:creationId xmlns:p14="http://schemas.microsoft.com/office/powerpoint/2010/main" val="230351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0D7DD7-7715-CE21-AA96-D66635E4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21" y="2011908"/>
            <a:ext cx="5105779" cy="38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0D7DD7-7715-CE21-AA96-D66635E4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21" y="2011908"/>
            <a:ext cx="5105779" cy="382933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D83B04-F307-03C9-14CD-4E252DCA3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96" y="2179732"/>
            <a:ext cx="4935483" cy="38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0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5A870-702E-6D63-5DBF-3469F4A2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B543-C64D-4804-02AB-E15B7E33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56D86-F898-7CA1-3FE6-5368D878D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186D41F0-C3F7-F99A-4FC9-72BA7364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AC9E7-64B5-D18D-1E40-1A8A0E90B34C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D1220F-51B8-5EF9-936B-AF8BA1CF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5FF0C2-AC3F-42CB-3E55-6CA912A4D028}"/>
                  </a:ext>
                </a:extLst>
              </p:cNvPr>
              <p:cNvSpPr txBox="1"/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Two degrees of freedom: the displacement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and</a:t>
                </a:r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5FF0C2-AC3F-42CB-3E55-6CA912A4D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1999431"/>
                <a:ext cx="8272819" cy="400110"/>
              </a:xfrm>
              <a:prstGeom prst="rect">
                <a:avLst/>
              </a:prstGeom>
              <a:blipFill>
                <a:blip r:embed="rId4"/>
                <a:stretch>
                  <a:fillRect l="-61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236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359</Words>
  <Application>Microsoft Macintosh PowerPoint</Application>
  <PresentationFormat>Widescreen</PresentationFormat>
  <Paragraphs>51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Three-body problem</vt:lpstr>
      <vt:lpstr>Three-body problem</vt:lpstr>
      <vt:lpstr>Three-body problem</vt:lpstr>
      <vt:lpstr>Lagrangian mechanics</vt:lpstr>
      <vt:lpstr>Non-linear pendulum</vt:lpstr>
      <vt:lpstr>Non-linear pendulum</vt:lpstr>
      <vt:lpstr>Non-linear pendulum</vt:lpstr>
      <vt:lpstr>Double pendulum</vt:lpstr>
      <vt:lpstr>Double pendulum vs ChatGPT</vt:lpstr>
      <vt:lpstr>Double pendulum</vt:lpstr>
      <vt:lpstr>Double pendulum</vt:lpstr>
      <vt:lpstr>Double pendulum</vt:lpstr>
      <vt:lpstr>Double pendulum: chaotic behavior</vt:lpstr>
      <vt:lpstr>Double pendulum: chaotic behavior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1210</cp:revision>
  <cp:lastPrinted>2018-05-12T22:28:36Z</cp:lastPrinted>
  <dcterms:created xsi:type="dcterms:W3CDTF">2018-05-07T16:28:28Z</dcterms:created>
  <dcterms:modified xsi:type="dcterms:W3CDTF">2025-02-27T07:59:02Z</dcterms:modified>
</cp:coreProperties>
</file>